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93" r:id="rId3"/>
    <p:sldId id="296" r:id="rId4"/>
    <p:sldId id="310" r:id="rId5"/>
    <p:sldId id="294" r:id="rId6"/>
    <p:sldId id="295" r:id="rId7"/>
    <p:sldId id="311" r:id="rId8"/>
    <p:sldId id="301" r:id="rId9"/>
    <p:sldId id="297" r:id="rId10"/>
    <p:sldId id="312" r:id="rId11"/>
    <p:sldId id="305" r:id="rId12"/>
    <p:sldId id="299" r:id="rId13"/>
    <p:sldId id="303" r:id="rId14"/>
    <p:sldId id="313" r:id="rId15"/>
    <p:sldId id="314" r:id="rId16"/>
    <p:sldId id="315" r:id="rId17"/>
    <p:sldId id="308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5903"/>
  </p:normalViewPr>
  <p:slideViewPr>
    <p:cSldViewPr snapToGrid="0" snapToObjects="1">
      <p:cViewPr>
        <p:scale>
          <a:sx n="154" d="100"/>
          <a:sy n="154" d="100"/>
        </p:scale>
        <p:origin x="8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77FD6-1B40-4C53-8C5E-17BC9A4003A2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C20DA73-E073-433B-8AD7-7D7FD32FFA7E}">
      <dgm:prSet/>
      <dgm:spPr/>
      <dgm:t>
        <a:bodyPr/>
        <a:lstStyle/>
        <a:p>
          <a:r>
            <a:rPr lang="en-US" b="1"/>
            <a:t>Outline:</a:t>
          </a:r>
          <a:endParaRPr lang="en-US"/>
        </a:p>
      </dgm:t>
    </dgm:pt>
    <dgm:pt modelId="{7E335382-AD0C-4464-B3D0-C49BCA3705BD}" type="parTrans" cxnId="{4923D060-D925-449D-A072-F8FC7A71BA41}">
      <dgm:prSet/>
      <dgm:spPr/>
      <dgm:t>
        <a:bodyPr/>
        <a:lstStyle/>
        <a:p>
          <a:endParaRPr lang="en-US"/>
        </a:p>
      </dgm:t>
    </dgm:pt>
    <dgm:pt modelId="{D89CB3DB-722B-4D6C-9AFE-1A5FCF7265C3}" type="sibTrans" cxnId="{4923D060-D925-449D-A072-F8FC7A71BA41}">
      <dgm:prSet/>
      <dgm:spPr/>
      <dgm:t>
        <a:bodyPr/>
        <a:lstStyle/>
        <a:p>
          <a:endParaRPr lang="en-US"/>
        </a:p>
      </dgm:t>
    </dgm:pt>
    <dgm:pt modelId="{46AE12CB-C6F7-4927-A4E6-3898AF455F6F}">
      <dgm:prSet/>
      <dgm:spPr/>
      <dgm:t>
        <a:bodyPr/>
        <a:lstStyle/>
        <a:p>
          <a:r>
            <a:rPr lang="en-US" dirty="0"/>
            <a:t>What is Association Rule</a:t>
          </a:r>
        </a:p>
      </dgm:t>
    </dgm:pt>
    <dgm:pt modelId="{7D714E3C-1FC1-4660-A2C2-4E9A8CE7388F}" type="parTrans" cxnId="{76E564C1-4628-481E-BA06-2B329C815DFE}">
      <dgm:prSet/>
      <dgm:spPr/>
      <dgm:t>
        <a:bodyPr/>
        <a:lstStyle/>
        <a:p>
          <a:endParaRPr lang="en-US"/>
        </a:p>
      </dgm:t>
    </dgm:pt>
    <dgm:pt modelId="{6796982A-C472-4C94-90A2-564913CCAF9D}" type="sibTrans" cxnId="{76E564C1-4628-481E-BA06-2B329C815DFE}">
      <dgm:prSet/>
      <dgm:spPr/>
      <dgm:t>
        <a:bodyPr/>
        <a:lstStyle/>
        <a:p>
          <a:endParaRPr lang="en-US"/>
        </a:p>
      </dgm:t>
    </dgm:pt>
    <dgm:pt modelId="{F93EC166-753A-469F-B34A-A8280ADD3280}">
      <dgm:prSet/>
      <dgm:spPr/>
      <dgm:t>
        <a:bodyPr/>
        <a:lstStyle/>
        <a:p>
          <a:r>
            <a:rPr lang="en-US" dirty="0"/>
            <a:t>Measurement of Association</a:t>
          </a:r>
        </a:p>
      </dgm:t>
    </dgm:pt>
    <dgm:pt modelId="{0D569133-9CD4-4C6C-AA66-164629D41323}" type="parTrans" cxnId="{6F04B618-5DC9-4C6A-9DAC-40567399F880}">
      <dgm:prSet/>
      <dgm:spPr/>
      <dgm:t>
        <a:bodyPr/>
        <a:lstStyle/>
        <a:p>
          <a:endParaRPr lang="en-US"/>
        </a:p>
      </dgm:t>
    </dgm:pt>
    <dgm:pt modelId="{27FE28D1-5A4D-4F6B-A5D6-D76368A89EE0}" type="sibTrans" cxnId="{6F04B618-5DC9-4C6A-9DAC-40567399F880}">
      <dgm:prSet/>
      <dgm:spPr/>
      <dgm:t>
        <a:bodyPr/>
        <a:lstStyle/>
        <a:p>
          <a:endParaRPr lang="en-US"/>
        </a:p>
      </dgm:t>
    </dgm:pt>
    <dgm:pt modelId="{581F2304-91E1-4BA2-AA37-B38796265D6F}">
      <dgm:prSet/>
      <dgm:spPr/>
      <dgm:t>
        <a:bodyPr/>
        <a:lstStyle/>
        <a:p>
          <a:r>
            <a:rPr lang="en-US"/>
            <a:t>Apriori Algorithm</a:t>
          </a:r>
        </a:p>
      </dgm:t>
    </dgm:pt>
    <dgm:pt modelId="{58C62F5F-6528-4423-92B8-9B3E946C1B37}" type="parTrans" cxnId="{C7F602DC-FEFB-4756-A130-727A18F4A651}">
      <dgm:prSet/>
      <dgm:spPr/>
      <dgm:t>
        <a:bodyPr/>
        <a:lstStyle/>
        <a:p>
          <a:endParaRPr lang="en-US"/>
        </a:p>
      </dgm:t>
    </dgm:pt>
    <dgm:pt modelId="{3A44595C-5E55-4800-8D09-91B3A088B7A7}" type="sibTrans" cxnId="{C7F602DC-FEFB-4756-A130-727A18F4A651}">
      <dgm:prSet/>
      <dgm:spPr/>
      <dgm:t>
        <a:bodyPr/>
        <a:lstStyle/>
        <a:p>
          <a:endParaRPr lang="en-US"/>
        </a:p>
      </dgm:t>
    </dgm:pt>
    <dgm:pt modelId="{428F389A-27EB-4FDA-B07D-BBD9F5808E0B}">
      <dgm:prSet/>
      <dgm:spPr/>
      <dgm:t>
        <a:bodyPr/>
        <a:lstStyle/>
        <a:p>
          <a:r>
            <a:rPr lang="en-US" dirty="0"/>
            <a:t>Civil Engineering Application</a:t>
          </a:r>
        </a:p>
      </dgm:t>
    </dgm:pt>
    <dgm:pt modelId="{61FBC009-1FE3-4D8B-9045-7254A5E2C3EC}" type="parTrans" cxnId="{A0E878A0-8753-4F76-B4A1-6F12C10CBF4A}">
      <dgm:prSet/>
      <dgm:spPr/>
      <dgm:t>
        <a:bodyPr/>
        <a:lstStyle/>
        <a:p>
          <a:endParaRPr lang="en-US"/>
        </a:p>
      </dgm:t>
    </dgm:pt>
    <dgm:pt modelId="{1495E686-ADCF-4573-A014-F1508F812F84}" type="sibTrans" cxnId="{A0E878A0-8753-4F76-B4A1-6F12C10CBF4A}">
      <dgm:prSet/>
      <dgm:spPr/>
      <dgm:t>
        <a:bodyPr/>
        <a:lstStyle/>
        <a:p>
          <a:endParaRPr lang="en-US"/>
        </a:p>
      </dgm:t>
    </dgm:pt>
    <dgm:pt modelId="{90C4E387-C45E-7140-9F91-3DF057BB9ECE}" type="pres">
      <dgm:prSet presAssocID="{6F777FD6-1B40-4C53-8C5E-17BC9A4003A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F6E682-7A4F-694C-90B1-F60E9FB0AEBD}" type="pres">
      <dgm:prSet presAssocID="{AC20DA73-E073-433B-8AD7-7D7FD32FFA7E}" presName="hierRoot1" presStyleCnt="0"/>
      <dgm:spPr/>
    </dgm:pt>
    <dgm:pt modelId="{59FF7BAB-8BA8-B844-B198-708E1AE40029}" type="pres">
      <dgm:prSet presAssocID="{AC20DA73-E073-433B-8AD7-7D7FD32FFA7E}" presName="composite" presStyleCnt="0"/>
      <dgm:spPr/>
    </dgm:pt>
    <dgm:pt modelId="{9FD70A31-B073-7048-9304-4F229DF9D9A3}" type="pres">
      <dgm:prSet presAssocID="{AC20DA73-E073-433B-8AD7-7D7FD32FFA7E}" presName="background" presStyleLbl="node0" presStyleIdx="0" presStyleCnt="1"/>
      <dgm:spPr/>
    </dgm:pt>
    <dgm:pt modelId="{99E893B7-049A-5246-AD00-21C68DE9691E}" type="pres">
      <dgm:prSet presAssocID="{AC20DA73-E073-433B-8AD7-7D7FD32FFA7E}" presName="text" presStyleLbl="fgAcc0" presStyleIdx="0" presStyleCnt="1">
        <dgm:presLayoutVars>
          <dgm:chPref val="3"/>
        </dgm:presLayoutVars>
      </dgm:prSet>
      <dgm:spPr/>
    </dgm:pt>
    <dgm:pt modelId="{597B9D78-0850-ED49-B8B3-88E525506C03}" type="pres">
      <dgm:prSet presAssocID="{AC20DA73-E073-433B-8AD7-7D7FD32FFA7E}" presName="hierChild2" presStyleCnt="0"/>
      <dgm:spPr/>
    </dgm:pt>
    <dgm:pt modelId="{10C82138-40C1-DA48-B7D1-FE7E20D54A46}" type="pres">
      <dgm:prSet presAssocID="{7D714E3C-1FC1-4660-A2C2-4E9A8CE7388F}" presName="Name10" presStyleLbl="parChTrans1D2" presStyleIdx="0" presStyleCnt="4"/>
      <dgm:spPr/>
    </dgm:pt>
    <dgm:pt modelId="{66914C8B-81AF-814C-9E28-872A846F39C3}" type="pres">
      <dgm:prSet presAssocID="{46AE12CB-C6F7-4927-A4E6-3898AF455F6F}" presName="hierRoot2" presStyleCnt="0"/>
      <dgm:spPr/>
    </dgm:pt>
    <dgm:pt modelId="{7AC62E20-67A0-3641-8EB3-910542BD7DF5}" type="pres">
      <dgm:prSet presAssocID="{46AE12CB-C6F7-4927-A4E6-3898AF455F6F}" presName="composite2" presStyleCnt="0"/>
      <dgm:spPr/>
    </dgm:pt>
    <dgm:pt modelId="{3099DF7C-F774-DB4E-BFBD-1898B36EBBB3}" type="pres">
      <dgm:prSet presAssocID="{46AE12CB-C6F7-4927-A4E6-3898AF455F6F}" presName="background2" presStyleLbl="node2" presStyleIdx="0" presStyleCnt="4"/>
      <dgm:spPr/>
    </dgm:pt>
    <dgm:pt modelId="{FFE45A76-61EC-834C-8CAC-34DF78C295ED}" type="pres">
      <dgm:prSet presAssocID="{46AE12CB-C6F7-4927-A4E6-3898AF455F6F}" presName="text2" presStyleLbl="fgAcc2" presStyleIdx="0" presStyleCnt="4">
        <dgm:presLayoutVars>
          <dgm:chPref val="3"/>
        </dgm:presLayoutVars>
      </dgm:prSet>
      <dgm:spPr/>
    </dgm:pt>
    <dgm:pt modelId="{C8DC01BE-F9FC-384D-915A-D4AEA765EE89}" type="pres">
      <dgm:prSet presAssocID="{46AE12CB-C6F7-4927-A4E6-3898AF455F6F}" presName="hierChild3" presStyleCnt="0"/>
      <dgm:spPr/>
    </dgm:pt>
    <dgm:pt modelId="{B628B1B0-9104-D944-A9E1-4CDC057EE699}" type="pres">
      <dgm:prSet presAssocID="{0D569133-9CD4-4C6C-AA66-164629D41323}" presName="Name10" presStyleLbl="parChTrans1D2" presStyleIdx="1" presStyleCnt="4"/>
      <dgm:spPr/>
    </dgm:pt>
    <dgm:pt modelId="{2B6E02E4-E3AC-5F44-A269-0F5E8201A2AE}" type="pres">
      <dgm:prSet presAssocID="{F93EC166-753A-469F-B34A-A8280ADD3280}" presName="hierRoot2" presStyleCnt="0"/>
      <dgm:spPr/>
    </dgm:pt>
    <dgm:pt modelId="{2D70B62E-B77C-CD4E-8EC7-F53BD577F202}" type="pres">
      <dgm:prSet presAssocID="{F93EC166-753A-469F-B34A-A8280ADD3280}" presName="composite2" presStyleCnt="0"/>
      <dgm:spPr/>
    </dgm:pt>
    <dgm:pt modelId="{35108AF0-3369-6B49-A1F0-FD11CF16B370}" type="pres">
      <dgm:prSet presAssocID="{F93EC166-753A-469F-B34A-A8280ADD3280}" presName="background2" presStyleLbl="node2" presStyleIdx="1" presStyleCnt="4"/>
      <dgm:spPr/>
    </dgm:pt>
    <dgm:pt modelId="{14981078-9B9D-0B4B-896C-95D8D247F18D}" type="pres">
      <dgm:prSet presAssocID="{F93EC166-753A-469F-B34A-A8280ADD3280}" presName="text2" presStyleLbl="fgAcc2" presStyleIdx="1" presStyleCnt="4">
        <dgm:presLayoutVars>
          <dgm:chPref val="3"/>
        </dgm:presLayoutVars>
      </dgm:prSet>
      <dgm:spPr/>
    </dgm:pt>
    <dgm:pt modelId="{6EB13A3B-F1DA-3F47-91D5-A81156CDD11F}" type="pres">
      <dgm:prSet presAssocID="{F93EC166-753A-469F-B34A-A8280ADD3280}" presName="hierChild3" presStyleCnt="0"/>
      <dgm:spPr/>
    </dgm:pt>
    <dgm:pt modelId="{A91D61A0-8A0F-4044-AE1E-330B4AEFAD4E}" type="pres">
      <dgm:prSet presAssocID="{58C62F5F-6528-4423-92B8-9B3E946C1B37}" presName="Name10" presStyleLbl="parChTrans1D2" presStyleIdx="2" presStyleCnt="4"/>
      <dgm:spPr/>
    </dgm:pt>
    <dgm:pt modelId="{EDE587F4-5708-224B-9B32-99EE809937F3}" type="pres">
      <dgm:prSet presAssocID="{581F2304-91E1-4BA2-AA37-B38796265D6F}" presName="hierRoot2" presStyleCnt="0"/>
      <dgm:spPr/>
    </dgm:pt>
    <dgm:pt modelId="{CE4E24E1-596A-C544-A0D7-E04DE41D9768}" type="pres">
      <dgm:prSet presAssocID="{581F2304-91E1-4BA2-AA37-B38796265D6F}" presName="composite2" presStyleCnt="0"/>
      <dgm:spPr/>
    </dgm:pt>
    <dgm:pt modelId="{2EFEC612-6BC7-564F-8D90-45828F2E8FB7}" type="pres">
      <dgm:prSet presAssocID="{581F2304-91E1-4BA2-AA37-B38796265D6F}" presName="background2" presStyleLbl="node2" presStyleIdx="2" presStyleCnt="4"/>
      <dgm:spPr/>
    </dgm:pt>
    <dgm:pt modelId="{F33CF4DF-B5AA-FA47-A2E2-F641C4928C41}" type="pres">
      <dgm:prSet presAssocID="{581F2304-91E1-4BA2-AA37-B38796265D6F}" presName="text2" presStyleLbl="fgAcc2" presStyleIdx="2" presStyleCnt="4">
        <dgm:presLayoutVars>
          <dgm:chPref val="3"/>
        </dgm:presLayoutVars>
      </dgm:prSet>
      <dgm:spPr/>
    </dgm:pt>
    <dgm:pt modelId="{921620D3-3D82-6447-9752-0C792F494961}" type="pres">
      <dgm:prSet presAssocID="{581F2304-91E1-4BA2-AA37-B38796265D6F}" presName="hierChild3" presStyleCnt="0"/>
      <dgm:spPr/>
    </dgm:pt>
    <dgm:pt modelId="{E01F1B1B-633B-AF4C-9462-5823CB4A91F2}" type="pres">
      <dgm:prSet presAssocID="{61FBC009-1FE3-4D8B-9045-7254A5E2C3EC}" presName="Name10" presStyleLbl="parChTrans1D2" presStyleIdx="3" presStyleCnt="4"/>
      <dgm:spPr/>
    </dgm:pt>
    <dgm:pt modelId="{0BEDF9A8-EFB9-D449-8EF4-CC9BFCEF2045}" type="pres">
      <dgm:prSet presAssocID="{428F389A-27EB-4FDA-B07D-BBD9F5808E0B}" presName="hierRoot2" presStyleCnt="0"/>
      <dgm:spPr/>
    </dgm:pt>
    <dgm:pt modelId="{64542305-386A-3647-93AF-7BA667FD62A4}" type="pres">
      <dgm:prSet presAssocID="{428F389A-27EB-4FDA-B07D-BBD9F5808E0B}" presName="composite2" presStyleCnt="0"/>
      <dgm:spPr/>
    </dgm:pt>
    <dgm:pt modelId="{956FEAEF-52EA-8447-A0B1-1E2FFA927F50}" type="pres">
      <dgm:prSet presAssocID="{428F389A-27EB-4FDA-B07D-BBD9F5808E0B}" presName="background2" presStyleLbl="node2" presStyleIdx="3" presStyleCnt="4"/>
      <dgm:spPr/>
    </dgm:pt>
    <dgm:pt modelId="{35C09DB1-B380-D849-987C-929013FCA6D0}" type="pres">
      <dgm:prSet presAssocID="{428F389A-27EB-4FDA-B07D-BBD9F5808E0B}" presName="text2" presStyleLbl="fgAcc2" presStyleIdx="3" presStyleCnt="4">
        <dgm:presLayoutVars>
          <dgm:chPref val="3"/>
        </dgm:presLayoutVars>
      </dgm:prSet>
      <dgm:spPr/>
    </dgm:pt>
    <dgm:pt modelId="{3E76F2E8-922D-FD41-B2E1-E942F7FA3DFA}" type="pres">
      <dgm:prSet presAssocID="{428F389A-27EB-4FDA-B07D-BBD9F5808E0B}" presName="hierChild3" presStyleCnt="0"/>
      <dgm:spPr/>
    </dgm:pt>
  </dgm:ptLst>
  <dgm:cxnLst>
    <dgm:cxn modelId="{04AC9209-7D07-A04D-BEA1-2B3C02DCDF64}" type="presOf" srcId="{581F2304-91E1-4BA2-AA37-B38796265D6F}" destId="{F33CF4DF-B5AA-FA47-A2E2-F641C4928C41}" srcOrd="0" destOrd="0" presId="urn:microsoft.com/office/officeart/2005/8/layout/hierarchy1"/>
    <dgm:cxn modelId="{2CE42012-D663-794F-9415-0EE7BD473C21}" type="presOf" srcId="{0D569133-9CD4-4C6C-AA66-164629D41323}" destId="{B628B1B0-9104-D944-A9E1-4CDC057EE699}" srcOrd="0" destOrd="0" presId="urn:microsoft.com/office/officeart/2005/8/layout/hierarchy1"/>
    <dgm:cxn modelId="{6F04B618-5DC9-4C6A-9DAC-40567399F880}" srcId="{AC20DA73-E073-433B-8AD7-7D7FD32FFA7E}" destId="{F93EC166-753A-469F-B34A-A8280ADD3280}" srcOrd="1" destOrd="0" parTransId="{0D569133-9CD4-4C6C-AA66-164629D41323}" sibTransId="{27FE28D1-5A4D-4F6B-A5D6-D76368A89EE0}"/>
    <dgm:cxn modelId="{A688B434-96D1-9B4A-9901-EA91951BA1EA}" type="presOf" srcId="{428F389A-27EB-4FDA-B07D-BBD9F5808E0B}" destId="{35C09DB1-B380-D849-987C-929013FCA6D0}" srcOrd="0" destOrd="0" presId="urn:microsoft.com/office/officeart/2005/8/layout/hierarchy1"/>
    <dgm:cxn modelId="{79A0163E-5F04-2046-8AD1-7E8AEAA31FE0}" type="presOf" srcId="{61FBC009-1FE3-4D8B-9045-7254A5E2C3EC}" destId="{E01F1B1B-633B-AF4C-9462-5823CB4A91F2}" srcOrd="0" destOrd="0" presId="urn:microsoft.com/office/officeart/2005/8/layout/hierarchy1"/>
    <dgm:cxn modelId="{F9275A4E-4BD5-C74B-AFF4-EA01E9878F8E}" type="presOf" srcId="{AC20DA73-E073-433B-8AD7-7D7FD32FFA7E}" destId="{99E893B7-049A-5246-AD00-21C68DE9691E}" srcOrd="0" destOrd="0" presId="urn:microsoft.com/office/officeart/2005/8/layout/hierarchy1"/>
    <dgm:cxn modelId="{4923D060-D925-449D-A072-F8FC7A71BA41}" srcId="{6F777FD6-1B40-4C53-8C5E-17BC9A4003A2}" destId="{AC20DA73-E073-433B-8AD7-7D7FD32FFA7E}" srcOrd="0" destOrd="0" parTransId="{7E335382-AD0C-4464-B3D0-C49BCA3705BD}" sibTransId="{D89CB3DB-722B-4D6C-9AFE-1A5FCF7265C3}"/>
    <dgm:cxn modelId="{BC719478-0F79-C743-816A-B81775EF912A}" type="presOf" srcId="{6F777FD6-1B40-4C53-8C5E-17BC9A4003A2}" destId="{90C4E387-C45E-7140-9F91-3DF057BB9ECE}" srcOrd="0" destOrd="0" presId="urn:microsoft.com/office/officeart/2005/8/layout/hierarchy1"/>
    <dgm:cxn modelId="{D9DBF380-2336-684E-ADB2-57EC24BE9AD8}" type="presOf" srcId="{58C62F5F-6528-4423-92B8-9B3E946C1B37}" destId="{A91D61A0-8A0F-4044-AE1E-330B4AEFAD4E}" srcOrd="0" destOrd="0" presId="urn:microsoft.com/office/officeart/2005/8/layout/hierarchy1"/>
    <dgm:cxn modelId="{FAD52797-A40D-4141-9F1B-43BD728EF75E}" type="presOf" srcId="{F93EC166-753A-469F-B34A-A8280ADD3280}" destId="{14981078-9B9D-0B4B-896C-95D8D247F18D}" srcOrd="0" destOrd="0" presId="urn:microsoft.com/office/officeart/2005/8/layout/hierarchy1"/>
    <dgm:cxn modelId="{A0E878A0-8753-4F76-B4A1-6F12C10CBF4A}" srcId="{AC20DA73-E073-433B-8AD7-7D7FD32FFA7E}" destId="{428F389A-27EB-4FDA-B07D-BBD9F5808E0B}" srcOrd="3" destOrd="0" parTransId="{61FBC009-1FE3-4D8B-9045-7254A5E2C3EC}" sibTransId="{1495E686-ADCF-4573-A014-F1508F812F84}"/>
    <dgm:cxn modelId="{0B8CEFA5-C468-5348-A80A-A8F1ECE88ABF}" type="presOf" srcId="{46AE12CB-C6F7-4927-A4E6-3898AF455F6F}" destId="{FFE45A76-61EC-834C-8CAC-34DF78C295ED}" srcOrd="0" destOrd="0" presId="urn:microsoft.com/office/officeart/2005/8/layout/hierarchy1"/>
    <dgm:cxn modelId="{76E564C1-4628-481E-BA06-2B329C815DFE}" srcId="{AC20DA73-E073-433B-8AD7-7D7FD32FFA7E}" destId="{46AE12CB-C6F7-4927-A4E6-3898AF455F6F}" srcOrd="0" destOrd="0" parTransId="{7D714E3C-1FC1-4660-A2C2-4E9A8CE7388F}" sibTransId="{6796982A-C472-4C94-90A2-564913CCAF9D}"/>
    <dgm:cxn modelId="{C7F602DC-FEFB-4756-A130-727A18F4A651}" srcId="{AC20DA73-E073-433B-8AD7-7D7FD32FFA7E}" destId="{581F2304-91E1-4BA2-AA37-B38796265D6F}" srcOrd="2" destOrd="0" parTransId="{58C62F5F-6528-4423-92B8-9B3E946C1B37}" sibTransId="{3A44595C-5E55-4800-8D09-91B3A088B7A7}"/>
    <dgm:cxn modelId="{ABD924DE-2E67-484B-80D6-B3B4582AA8AD}" type="presOf" srcId="{7D714E3C-1FC1-4660-A2C2-4E9A8CE7388F}" destId="{10C82138-40C1-DA48-B7D1-FE7E20D54A46}" srcOrd="0" destOrd="0" presId="urn:microsoft.com/office/officeart/2005/8/layout/hierarchy1"/>
    <dgm:cxn modelId="{E7991061-2010-444B-8968-B7217322ED18}" type="presParOf" srcId="{90C4E387-C45E-7140-9F91-3DF057BB9ECE}" destId="{F6F6E682-7A4F-694C-90B1-F60E9FB0AEBD}" srcOrd="0" destOrd="0" presId="urn:microsoft.com/office/officeart/2005/8/layout/hierarchy1"/>
    <dgm:cxn modelId="{41CDA942-F1E5-9448-87AE-74367AA5400C}" type="presParOf" srcId="{F6F6E682-7A4F-694C-90B1-F60E9FB0AEBD}" destId="{59FF7BAB-8BA8-B844-B198-708E1AE40029}" srcOrd="0" destOrd="0" presId="urn:microsoft.com/office/officeart/2005/8/layout/hierarchy1"/>
    <dgm:cxn modelId="{C47FC957-94D0-1F42-A3C0-139C9C90E530}" type="presParOf" srcId="{59FF7BAB-8BA8-B844-B198-708E1AE40029}" destId="{9FD70A31-B073-7048-9304-4F229DF9D9A3}" srcOrd="0" destOrd="0" presId="urn:microsoft.com/office/officeart/2005/8/layout/hierarchy1"/>
    <dgm:cxn modelId="{AD5319CD-ED2A-994D-AE64-90DDE7983606}" type="presParOf" srcId="{59FF7BAB-8BA8-B844-B198-708E1AE40029}" destId="{99E893B7-049A-5246-AD00-21C68DE9691E}" srcOrd="1" destOrd="0" presId="urn:microsoft.com/office/officeart/2005/8/layout/hierarchy1"/>
    <dgm:cxn modelId="{D976BBCF-31DC-EA49-BAD3-52CE647B0007}" type="presParOf" srcId="{F6F6E682-7A4F-694C-90B1-F60E9FB0AEBD}" destId="{597B9D78-0850-ED49-B8B3-88E525506C03}" srcOrd="1" destOrd="0" presId="urn:microsoft.com/office/officeart/2005/8/layout/hierarchy1"/>
    <dgm:cxn modelId="{4EB640DA-6444-A849-B478-32244ECB635A}" type="presParOf" srcId="{597B9D78-0850-ED49-B8B3-88E525506C03}" destId="{10C82138-40C1-DA48-B7D1-FE7E20D54A46}" srcOrd="0" destOrd="0" presId="urn:microsoft.com/office/officeart/2005/8/layout/hierarchy1"/>
    <dgm:cxn modelId="{B240342B-550E-0C4B-B58C-5FF6E6AF54FC}" type="presParOf" srcId="{597B9D78-0850-ED49-B8B3-88E525506C03}" destId="{66914C8B-81AF-814C-9E28-872A846F39C3}" srcOrd="1" destOrd="0" presId="urn:microsoft.com/office/officeart/2005/8/layout/hierarchy1"/>
    <dgm:cxn modelId="{4DCD1FC1-6811-5442-9C5F-EF3116B65D70}" type="presParOf" srcId="{66914C8B-81AF-814C-9E28-872A846F39C3}" destId="{7AC62E20-67A0-3641-8EB3-910542BD7DF5}" srcOrd="0" destOrd="0" presId="urn:microsoft.com/office/officeart/2005/8/layout/hierarchy1"/>
    <dgm:cxn modelId="{C9694B93-A48A-6644-9130-95CEE0010FCB}" type="presParOf" srcId="{7AC62E20-67A0-3641-8EB3-910542BD7DF5}" destId="{3099DF7C-F774-DB4E-BFBD-1898B36EBBB3}" srcOrd="0" destOrd="0" presId="urn:microsoft.com/office/officeart/2005/8/layout/hierarchy1"/>
    <dgm:cxn modelId="{C869EA99-83DA-3243-A33E-3367FE7888BE}" type="presParOf" srcId="{7AC62E20-67A0-3641-8EB3-910542BD7DF5}" destId="{FFE45A76-61EC-834C-8CAC-34DF78C295ED}" srcOrd="1" destOrd="0" presId="urn:microsoft.com/office/officeart/2005/8/layout/hierarchy1"/>
    <dgm:cxn modelId="{8A669E81-C3FD-C54B-89CD-707325B77F15}" type="presParOf" srcId="{66914C8B-81AF-814C-9E28-872A846F39C3}" destId="{C8DC01BE-F9FC-384D-915A-D4AEA765EE89}" srcOrd="1" destOrd="0" presId="urn:microsoft.com/office/officeart/2005/8/layout/hierarchy1"/>
    <dgm:cxn modelId="{C080AF55-A44F-994C-AEE8-6DFCC04442F0}" type="presParOf" srcId="{597B9D78-0850-ED49-B8B3-88E525506C03}" destId="{B628B1B0-9104-D944-A9E1-4CDC057EE699}" srcOrd="2" destOrd="0" presId="urn:microsoft.com/office/officeart/2005/8/layout/hierarchy1"/>
    <dgm:cxn modelId="{9F53C487-CE21-7A46-B17D-BEC61BB9B6CD}" type="presParOf" srcId="{597B9D78-0850-ED49-B8B3-88E525506C03}" destId="{2B6E02E4-E3AC-5F44-A269-0F5E8201A2AE}" srcOrd="3" destOrd="0" presId="urn:microsoft.com/office/officeart/2005/8/layout/hierarchy1"/>
    <dgm:cxn modelId="{EFD63365-1101-5E40-8BF5-15FF7A4AEE96}" type="presParOf" srcId="{2B6E02E4-E3AC-5F44-A269-0F5E8201A2AE}" destId="{2D70B62E-B77C-CD4E-8EC7-F53BD577F202}" srcOrd="0" destOrd="0" presId="urn:microsoft.com/office/officeart/2005/8/layout/hierarchy1"/>
    <dgm:cxn modelId="{11857963-4011-FC40-BEE2-08D4C0839206}" type="presParOf" srcId="{2D70B62E-B77C-CD4E-8EC7-F53BD577F202}" destId="{35108AF0-3369-6B49-A1F0-FD11CF16B370}" srcOrd="0" destOrd="0" presId="urn:microsoft.com/office/officeart/2005/8/layout/hierarchy1"/>
    <dgm:cxn modelId="{896B505B-7F86-C741-8457-7FE6A4689311}" type="presParOf" srcId="{2D70B62E-B77C-CD4E-8EC7-F53BD577F202}" destId="{14981078-9B9D-0B4B-896C-95D8D247F18D}" srcOrd="1" destOrd="0" presId="urn:microsoft.com/office/officeart/2005/8/layout/hierarchy1"/>
    <dgm:cxn modelId="{AD7FE457-E139-9D4A-80A2-D0CDEC860C28}" type="presParOf" srcId="{2B6E02E4-E3AC-5F44-A269-0F5E8201A2AE}" destId="{6EB13A3B-F1DA-3F47-91D5-A81156CDD11F}" srcOrd="1" destOrd="0" presId="urn:microsoft.com/office/officeart/2005/8/layout/hierarchy1"/>
    <dgm:cxn modelId="{EAF97007-FB59-CF40-9A12-ED1C1756F6CB}" type="presParOf" srcId="{597B9D78-0850-ED49-B8B3-88E525506C03}" destId="{A91D61A0-8A0F-4044-AE1E-330B4AEFAD4E}" srcOrd="4" destOrd="0" presId="urn:microsoft.com/office/officeart/2005/8/layout/hierarchy1"/>
    <dgm:cxn modelId="{2F2B7FAC-F917-B841-ABAB-E77FC329EC97}" type="presParOf" srcId="{597B9D78-0850-ED49-B8B3-88E525506C03}" destId="{EDE587F4-5708-224B-9B32-99EE809937F3}" srcOrd="5" destOrd="0" presId="urn:microsoft.com/office/officeart/2005/8/layout/hierarchy1"/>
    <dgm:cxn modelId="{390FABB9-5FEE-CD48-B8A4-8E8692A36F56}" type="presParOf" srcId="{EDE587F4-5708-224B-9B32-99EE809937F3}" destId="{CE4E24E1-596A-C544-A0D7-E04DE41D9768}" srcOrd="0" destOrd="0" presId="urn:microsoft.com/office/officeart/2005/8/layout/hierarchy1"/>
    <dgm:cxn modelId="{69657441-3F16-5A45-886E-D9B9660C52E9}" type="presParOf" srcId="{CE4E24E1-596A-C544-A0D7-E04DE41D9768}" destId="{2EFEC612-6BC7-564F-8D90-45828F2E8FB7}" srcOrd="0" destOrd="0" presId="urn:microsoft.com/office/officeart/2005/8/layout/hierarchy1"/>
    <dgm:cxn modelId="{E366DC2A-DD63-2847-8C80-FA207422B38A}" type="presParOf" srcId="{CE4E24E1-596A-C544-A0D7-E04DE41D9768}" destId="{F33CF4DF-B5AA-FA47-A2E2-F641C4928C41}" srcOrd="1" destOrd="0" presId="urn:microsoft.com/office/officeart/2005/8/layout/hierarchy1"/>
    <dgm:cxn modelId="{52762AD3-4335-4841-A6CD-2EE0C2DB1D6C}" type="presParOf" srcId="{EDE587F4-5708-224B-9B32-99EE809937F3}" destId="{921620D3-3D82-6447-9752-0C792F494961}" srcOrd="1" destOrd="0" presId="urn:microsoft.com/office/officeart/2005/8/layout/hierarchy1"/>
    <dgm:cxn modelId="{41C9EA7D-A5E2-E349-A5AD-CAB1C2DE9661}" type="presParOf" srcId="{597B9D78-0850-ED49-B8B3-88E525506C03}" destId="{E01F1B1B-633B-AF4C-9462-5823CB4A91F2}" srcOrd="6" destOrd="0" presId="urn:microsoft.com/office/officeart/2005/8/layout/hierarchy1"/>
    <dgm:cxn modelId="{E6CE5546-A0E4-F24F-8773-542FD91A7F1B}" type="presParOf" srcId="{597B9D78-0850-ED49-B8B3-88E525506C03}" destId="{0BEDF9A8-EFB9-D449-8EF4-CC9BFCEF2045}" srcOrd="7" destOrd="0" presId="urn:microsoft.com/office/officeart/2005/8/layout/hierarchy1"/>
    <dgm:cxn modelId="{39FF598E-452C-CF43-8C0D-5BD43CBED5FA}" type="presParOf" srcId="{0BEDF9A8-EFB9-D449-8EF4-CC9BFCEF2045}" destId="{64542305-386A-3647-93AF-7BA667FD62A4}" srcOrd="0" destOrd="0" presId="urn:microsoft.com/office/officeart/2005/8/layout/hierarchy1"/>
    <dgm:cxn modelId="{84271453-D666-A74D-BCDB-AF733749EAD0}" type="presParOf" srcId="{64542305-386A-3647-93AF-7BA667FD62A4}" destId="{956FEAEF-52EA-8447-A0B1-1E2FFA927F50}" srcOrd="0" destOrd="0" presId="urn:microsoft.com/office/officeart/2005/8/layout/hierarchy1"/>
    <dgm:cxn modelId="{2B092F0E-8D8F-DA40-A730-B13BDC5532BE}" type="presParOf" srcId="{64542305-386A-3647-93AF-7BA667FD62A4}" destId="{35C09DB1-B380-D849-987C-929013FCA6D0}" srcOrd="1" destOrd="0" presId="urn:microsoft.com/office/officeart/2005/8/layout/hierarchy1"/>
    <dgm:cxn modelId="{F3D7F034-B418-B44F-A25A-2A2467DD5D0B}" type="presParOf" srcId="{0BEDF9A8-EFB9-D449-8EF4-CC9BFCEF2045}" destId="{3E76F2E8-922D-FD41-B2E1-E942F7FA3DFA}" srcOrd="1" destOrd="0" presId="urn:microsoft.com/office/officeart/2005/8/layout/hierarchy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F1B1B-633B-AF4C-9462-5823CB4A91F2}">
      <dsp:nvSpPr>
        <dsp:cNvPr id="0" name=""/>
        <dsp:cNvSpPr/>
      </dsp:nvSpPr>
      <dsp:spPr>
        <a:xfrm>
          <a:off x="5363031" y="903396"/>
          <a:ext cx="2604323" cy="413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43"/>
              </a:lnTo>
              <a:lnTo>
                <a:pt x="2604323" y="281543"/>
              </a:lnTo>
              <a:lnTo>
                <a:pt x="2604323" y="41314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D61A0-8A0F-4044-AE1E-330B4AEFAD4E}">
      <dsp:nvSpPr>
        <dsp:cNvPr id="0" name=""/>
        <dsp:cNvSpPr/>
      </dsp:nvSpPr>
      <dsp:spPr>
        <a:xfrm>
          <a:off x="5363031" y="903396"/>
          <a:ext cx="868107" cy="413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43"/>
              </a:lnTo>
              <a:lnTo>
                <a:pt x="868107" y="281543"/>
              </a:lnTo>
              <a:lnTo>
                <a:pt x="868107" y="41314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8B1B0-9104-D944-A9E1-4CDC057EE699}">
      <dsp:nvSpPr>
        <dsp:cNvPr id="0" name=""/>
        <dsp:cNvSpPr/>
      </dsp:nvSpPr>
      <dsp:spPr>
        <a:xfrm>
          <a:off x="4494923" y="903396"/>
          <a:ext cx="868107" cy="413140"/>
        </a:xfrm>
        <a:custGeom>
          <a:avLst/>
          <a:gdLst/>
          <a:ahLst/>
          <a:cxnLst/>
          <a:rect l="0" t="0" r="0" b="0"/>
          <a:pathLst>
            <a:path>
              <a:moveTo>
                <a:pt x="868107" y="0"/>
              </a:moveTo>
              <a:lnTo>
                <a:pt x="868107" y="281543"/>
              </a:lnTo>
              <a:lnTo>
                <a:pt x="0" y="281543"/>
              </a:lnTo>
              <a:lnTo>
                <a:pt x="0" y="41314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82138-40C1-DA48-B7D1-FE7E20D54A46}">
      <dsp:nvSpPr>
        <dsp:cNvPr id="0" name=""/>
        <dsp:cNvSpPr/>
      </dsp:nvSpPr>
      <dsp:spPr>
        <a:xfrm>
          <a:off x="2758707" y="903396"/>
          <a:ext cx="2604323" cy="413140"/>
        </a:xfrm>
        <a:custGeom>
          <a:avLst/>
          <a:gdLst/>
          <a:ahLst/>
          <a:cxnLst/>
          <a:rect l="0" t="0" r="0" b="0"/>
          <a:pathLst>
            <a:path>
              <a:moveTo>
                <a:pt x="2604323" y="0"/>
              </a:moveTo>
              <a:lnTo>
                <a:pt x="2604323" y="281543"/>
              </a:lnTo>
              <a:lnTo>
                <a:pt x="0" y="281543"/>
              </a:lnTo>
              <a:lnTo>
                <a:pt x="0" y="41314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70A31-B073-7048-9304-4F229DF9D9A3}">
      <dsp:nvSpPr>
        <dsp:cNvPr id="0" name=""/>
        <dsp:cNvSpPr/>
      </dsp:nvSpPr>
      <dsp:spPr>
        <a:xfrm>
          <a:off x="4652760" y="1353"/>
          <a:ext cx="1420540" cy="90204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893B7-049A-5246-AD00-21C68DE9691E}">
      <dsp:nvSpPr>
        <dsp:cNvPr id="0" name=""/>
        <dsp:cNvSpPr/>
      </dsp:nvSpPr>
      <dsp:spPr>
        <a:xfrm>
          <a:off x="4810598" y="151299"/>
          <a:ext cx="1420540" cy="902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Outline:</a:t>
          </a:r>
          <a:endParaRPr lang="en-US" sz="1500" kern="1200"/>
        </a:p>
      </dsp:txBody>
      <dsp:txXfrm>
        <a:off x="4837018" y="177719"/>
        <a:ext cx="1367700" cy="849203"/>
      </dsp:txXfrm>
    </dsp:sp>
    <dsp:sp modelId="{3099DF7C-F774-DB4E-BFBD-1898B36EBBB3}">
      <dsp:nvSpPr>
        <dsp:cNvPr id="0" name=""/>
        <dsp:cNvSpPr/>
      </dsp:nvSpPr>
      <dsp:spPr>
        <a:xfrm>
          <a:off x="2048437" y="1316537"/>
          <a:ext cx="1420540" cy="902043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45A76-61EC-834C-8CAC-34DF78C295ED}">
      <dsp:nvSpPr>
        <dsp:cNvPr id="0" name=""/>
        <dsp:cNvSpPr/>
      </dsp:nvSpPr>
      <dsp:spPr>
        <a:xfrm>
          <a:off x="2206274" y="1466483"/>
          <a:ext cx="1420540" cy="902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is Association Rule</a:t>
          </a:r>
        </a:p>
      </dsp:txBody>
      <dsp:txXfrm>
        <a:off x="2232694" y="1492903"/>
        <a:ext cx="1367700" cy="849203"/>
      </dsp:txXfrm>
    </dsp:sp>
    <dsp:sp modelId="{35108AF0-3369-6B49-A1F0-FD11CF16B370}">
      <dsp:nvSpPr>
        <dsp:cNvPr id="0" name=""/>
        <dsp:cNvSpPr/>
      </dsp:nvSpPr>
      <dsp:spPr>
        <a:xfrm>
          <a:off x="3784653" y="1316537"/>
          <a:ext cx="1420540" cy="902043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81078-9B9D-0B4B-896C-95D8D247F18D}">
      <dsp:nvSpPr>
        <dsp:cNvPr id="0" name=""/>
        <dsp:cNvSpPr/>
      </dsp:nvSpPr>
      <dsp:spPr>
        <a:xfrm>
          <a:off x="3942490" y="1466483"/>
          <a:ext cx="1420540" cy="902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Measurement of Association</a:t>
          </a:r>
        </a:p>
      </dsp:txBody>
      <dsp:txXfrm>
        <a:off x="3968910" y="1492903"/>
        <a:ext cx="1367700" cy="849203"/>
      </dsp:txXfrm>
    </dsp:sp>
    <dsp:sp modelId="{2EFEC612-6BC7-564F-8D90-45828F2E8FB7}">
      <dsp:nvSpPr>
        <dsp:cNvPr id="0" name=""/>
        <dsp:cNvSpPr/>
      </dsp:nvSpPr>
      <dsp:spPr>
        <a:xfrm>
          <a:off x="5520868" y="1316537"/>
          <a:ext cx="1420540" cy="902043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CF4DF-B5AA-FA47-A2E2-F641C4928C41}">
      <dsp:nvSpPr>
        <dsp:cNvPr id="0" name=""/>
        <dsp:cNvSpPr/>
      </dsp:nvSpPr>
      <dsp:spPr>
        <a:xfrm>
          <a:off x="5678706" y="1466483"/>
          <a:ext cx="1420540" cy="902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Apriori Algorithm</a:t>
          </a:r>
        </a:p>
      </dsp:txBody>
      <dsp:txXfrm>
        <a:off x="5705126" y="1492903"/>
        <a:ext cx="1367700" cy="849203"/>
      </dsp:txXfrm>
    </dsp:sp>
    <dsp:sp modelId="{956FEAEF-52EA-8447-A0B1-1E2FFA927F50}">
      <dsp:nvSpPr>
        <dsp:cNvPr id="0" name=""/>
        <dsp:cNvSpPr/>
      </dsp:nvSpPr>
      <dsp:spPr>
        <a:xfrm>
          <a:off x="7257084" y="1316537"/>
          <a:ext cx="1420540" cy="902043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09DB1-B380-D849-987C-929013FCA6D0}">
      <dsp:nvSpPr>
        <dsp:cNvPr id="0" name=""/>
        <dsp:cNvSpPr/>
      </dsp:nvSpPr>
      <dsp:spPr>
        <a:xfrm>
          <a:off x="7414922" y="1466483"/>
          <a:ext cx="1420540" cy="902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Civil Engineering Application</a:t>
          </a:r>
        </a:p>
      </dsp:txBody>
      <dsp:txXfrm>
        <a:off x="7441342" y="1492903"/>
        <a:ext cx="1367700" cy="849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4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5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9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7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2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9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0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uVvtZ7ZClw&amp;t=265s" TargetMode="External"/><Relationship Id="rId7" Type="http://schemas.openxmlformats.org/officeDocument/2006/relationships/hyperlink" Target="https://searchbusinessanalytics.techtarget.com/definition/association-rules-in-data-mining" TargetMode="External"/><Relationship Id="rId2" Type="http://schemas.openxmlformats.org/officeDocument/2006/relationships/hyperlink" Target="https://www.ibm.com/docs/en/db2/9.7?topic=associations-support-in-association-rul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eeksforgeeks.org/apriori-algorithm/" TargetMode="External"/><Relationship Id="rId5" Type="http://schemas.openxmlformats.org/officeDocument/2006/relationships/hyperlink" Target="https://www.youtube.com/watch?v=h_l3b2CIQ_o" TargetMode="External"/><Relationship Id="rId4" Type="http://schemas.openxmlformats.org/officeDocument/2006/relationships/hyperlink" Target="https://www.slideshare.net/zafarjcp/data-mining-association-rules-basi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ight Triangle 155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E4EEDC-5198-2E4E-B1F4-3F994310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9726" y="722903"/>
            <a:ext cx="5415521" cy="2706098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Rule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0D06644-FAC9-9B43-B5F0-0AC87C6AE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26" y="3674327"/>
            <a:ext cx="5415521" cy="2460770"/>
          </a:xfrm>
        </p:spPr>
        <p:txBody>
          <a:bodyPr>
            <a:normAutofit/>
          </a:bodyPr>
          <a:lstStyle/>
          <a:p>
            <a:r>
              <a:rPr lang="en-US"/>
              <a:t>KEHINDE ELELU</a:t>
            </a:r>
          </a:p>
          <a:p>
            <a:r>
              <a:rPr lang="en-US"/>
              <a:t>19/NOV/2021</a:t>
            </a:r>
          </a:p>
        </p:txBody>
      </p:sp>
      <p:pic>
        <p:nvPicPr>
          <p:cNvPr id="5" name="Picture 4" descr="A picture containing orange&#10;&#10;Description automatically generated">
            <a:extLst>
              <a:ext uri="{FF2B5EF4-FFF2-40B4-BE49-F238E27FC236}">
                <a16:creationId xmlns:a16="http://schemas.microsoft.com/office/drawing/2014/main" id="{FACB8C99-A4C0-EF4D-BF16-6B295CAF6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2" r="1" b="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17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130098" y="216481"/>
            <a:ext cx="11924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Accident from road Data in Arizona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40358-6B91-D746-8558-7DF59EE040A4}"/>
              </a:ext>
            </a:extLst>
          </p:cNvPr>
          <p:cNvSpPr/>
          <p:nvPr/>
        </p:nvSpPr>
        <p:spPr>
          <a:xfrm>
            <a:off x="130098" y="757820"/>
            <a:ext cx="118240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Inspect the </a:t>
            </a:r>
            <a:r>
              <a:rPr lang="en-US" dirty="0" err="1"/>
              <a:t>newrules</a:t>
            </a:r>
            <a:r>
              <a:rPr lang="en-US" dirty="0"/>
              <a:t> created using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inspect(</a:t>
            </a:r>
            <a:r>
              <a:rPr lang="en-US" dirty="0" err="1"/>
              <a:t>newrules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 </a:t>
            </a:r>
            <a:r>
              <a:rPr lang="en-US" dirty="0" err="1"/>
              <a:t>Apriori</a:t>
            </a:r>
            <a:r>
              <a:rPr lang="en-US" dirty="0"/>
              <a:t> function is run several times to find interesting rules and pattern from the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Visual the rules to show the relationship between different attribute from the data set.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25C17-EFFB-5C47-ACB5-7513436A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1636962"/>
            <a:ext cx="1841500" cy="4318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A970BEF-0370-7443-9618-D0783649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3034446"/>
            <a:ext cx="8829907" cy="13335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ED8073E-28FE-654E-B6EC-ED3164C5A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" y="5361927"/>
            <a:ext cx="4927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0" y="216481"/>
            <a:ext cx="10897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Civil Engineering Application to determine the major cause of Road Accident from road Data in Arizona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1BBC660-CA3C-184B-A787-F334B98C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38" y="702951"/>
            <a:ext cx="9956800" cy="58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0" y="216481"/>
            <a:ext cx="783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Civil Engineering Application to determine the major cause of Road Safety</a:t>
            </a:r>
          </a:p>
        </p:txBody>
      </p:sp>
      <p:pic>
        <p:nvPicPr>
          <p:cNvPr id="6" name="Picture 5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A36FA953-9B95-1540-9095-10EF922D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00325"/>
            <a:ext cx="10972800" cy="58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66502" y="216481"/>
            <a:ext cx="12011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Safety – 45 Rules</a:t>
            </a:r>
          </a:p>
        </p:txBody>
      </p:sp>
      <p:pic>
        <p:nvPicPr>
          <p:cNvPr id="3" name="Picture 2" descr="A picture containing text, sky, day&#10;&#10;Description automatically generated">
            <a:extLst>
              <a:ext uri="{FF2B5EF4-FFF2-40B4-BE49-F238E27FC236}">
                <a16:creationId xmlns:a16="http://schemas.microsoft.com/office/drawing/2014/main" id="{A76D2875-B00D-734A-869F-F80CFC66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" y="585813"/>
            <a:ext cx="11629505" cy="60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83126" y="216481"/>
            <a:ext cx="1200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Safety – 20 Rules</a:t>
            </a:r>
          </a:p>
        </p:txBody>
      </p:sp>
      <p:pic>
        <p:nvPicPr>
          <p:cNvPr id="8" name="Picture 7" descr="A picture containing text, sky, map, day&#10;&#10;Description automatically generated">
            <a:extLst>
              <a:ext uri="{FF2B5EF4-FFF2-40B4-BE49-F238E27FC236}">
                <a16:creationId xmlns:a16="http://schemas.microsoft.com/office/drawing/2014/main" id="{58B8F441-ABFC-F04D-B9D9-5A6272DA8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"/>
          <a:stretch/>
        </p:blipFill>
        <p:spPr>
          <a:xfrm>
            <a:off x="540326" y="611424"/>
            <a:ext cx="11488190" cy="59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6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58189" y="216481"/>
            <a:ext cx="12045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Safety – 12 Rules</a:t>
            </a:r>
          </a:p>
        </p:txBody>
      </p:sp>
      <p:pic>
        <p:nvPicPr>
          <p:cNvPr id="8" name="Picture 7" descr="A picture containing text, sky, map, day&#10;&#10;Description automatically generated">
            <a:extLst>
              <a:ext uri="{FF2B5EF4-FFF2-40B4-BE49-F238E27FC236}">
                <a16:creationId xmlns:a16="http://schemas.microsoft.com/office/drawing/2014/main" id="{58B8F441-ABFC-F04D-B9D9-5A6272DA8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"/>
          <a:stretch/>
        </p:blipFill>
        <p:spPr>
          <a:xfrm>
            <a:off x="948583" y="611424"/>
            <a:ext cx="10701158" cy="5900471"/>
          </a:xfrm>
          <a:prstGeom prst="rect">
            <a:avLst/>
          </a:prstGeom>
        </p:spPr>
      </p:pic>
      <p:pic>
        <p:nvPicPr>
          <p:cNvPr id="6" name="Picture 5" descr="Diagram, radar chart&#10;&#10;Description automatically generated">
            <a:extLst>
              <a:ext uri="{FF2B5EF4-FFF2-40B4-BE49-F238E27FC236}">
                <a16:creationId xmlns:a16="http://schemas.microsoft.com/office/drawing/2014/main" id="{2E717703-61AE-CF4E-AA15-5F5BBF64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4" y="611424"/>
            <a:ext cx="11628836" cy="59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58189" y="216481"/>
            <a:ext cx="12045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Safety – 151 Rules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0885841-DEBA-1040-840A-31C50884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" y="611424"/>
            <a:ext cx="11662755" cy="59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-1"/>
            <a:ext cx="12192000" cy="8898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C7579-5050-8345-9497-DFB7A4924F90}"/>
              </a:ext>
            </a:extLst>
          </p:cNvPr>
          <p:cNvSpPr/>
          <p:nvPr/>
        </p:nvSpPr>
        <p:spPr>
          <a:xfrm>
            <a:off x="203200" y="1160776"/>
            <a:ext cx="1178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https://www.ibm.com/docs/en/db2/9.7?topic=associations-support-in-association-rule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https://www.youtube.com/watch?v=guVvtZ7ZClw&amp;t=265s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https://www.slideshare.net/zafarjcp/data-mining-association-rules-basics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https://www.youtube.com/watch?v=h_l3b2CIQ_o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https://www.geeksforgeeks.org/apriori-algorithm/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https://searchbusinessanalytics.techtarget.com/definition/association-rules-in-data-mining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catalog.data.gov</a:t>
            </a:r>
            <a:r>
              <a:rPr lang="en-US" dirty="0"/>
              <a:t>/</a:t>
            </a:r>
            <a:r>
              <a:rPr lang="en-US" dirty="0" err="1"/>
              <a:t>dataset?tags</a:t>
            </a:r>
            <a:r>
              <a:rPr lang="en-US" dirty="0"/>
              <a:t>=crash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90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64" name="Freeform: Shape 26">
            <a:extLst>
              <a:ext uri="{FF2B5EF4-FFF2-40B4-BE49-F238E27FC236}">
                <a16:creationId xmlns:a16="http://schemas.microsoft.com/office/drawing/2014/main" id="{7A7170E1-C163-4577-A0CE-58879737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1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9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HANK YOU">
            <a:extLst>
              <a:ext uri="{FF2B5EF4-FFF2-40B4-BE49-F238E27FC236}">
                <a16:creationId xmlns:a16="http://schemas.microsoft.com/office/drawing/2014/main" id="{C975F088-E811-4D58-893F-BA9DCCF9E346}"/>
              </a:ext>
            </a:extLst>
          </p:cNvPr>
          <p:cNvSpPr txBox="1"/>
          <p:nvPr/>
        </p:nvSpPr>
        <p:spPr>
          <a:xfrm>
            <a:off x="691078" y="722903"/>
            <a:ext cx="5917717" cy="161597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0" spc="0">
                <a:solidFill>
                  <a:srgbClr val="E8352E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</a:lstStyle>
          <a:p>
            <a:pPr>
              <a:spcBef>
                <a:spcPct val="0"/>
              </a:spcBef>
              <a:spcAft>
                <a:spcPts val="600"/>
              </a:spcAft>
              <a:defRPr>
                <a:solidFill>
                  <a:srgbClr val="000000"/>
                </a:solidFill>
              </a:defRPr>
            </a:pP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6" name="Graphic 21" descr="Handshake">
            <a:extLst>
              <a:ext uri="{FF2B5EF4-FFF2-40B4-BE49-F238E27FC236}">
                <a16:creationId xmlns:a16="http://schemas.microsoft.com/office/drawing/2014/main" id="{AA72EDB5-2353-4010-8C88-831221DA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178" y="2847874"/>
            <a:ext cx="3293981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41F0F432-5E52-4A1B-8F4E-3F8C1B91B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843102"/>
              </p:ext>
            </p:extLst>
          </p:nvPr>
        </p:nvGraphicFramePr>
        <p:xfrm>
          <a:off x="901700" y="2018991"/>
          <a:ext cx="10883900" cy="236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379727-9782-D040-937F-D9255C891F7C}"/>
              </a:ext>
            </a:extLst>
          </p:cNvPr>
          <p:cNvSpPr txBox="1"/>
          <p:nvPr/>
        </p:nvSpPr>
        <p:spPr>
          <a:xfrm>
            <a:off x="2384981" y="12631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9478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Association Rule</a:t>
            </a:r>
            <a:endParaRPr lang="en-NG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3815D-C0EE-C344-8DF6-B33DA2C87920}"/>
              </a:ext>
            </a:extLst>
          </p:cNvPr>
          <p:cNvSpPr txBox="1"/>
          <p:nvPr/>
        </p:nvSpPr>
        <p:spPr>
          <a:xfrm>
            <a:off x="266700" y="1126274"/>
            <a:ext cx="11925300" cy="351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Association Rule?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Association rule is a rule-based machine learning method for discovering interesting relations between variables in large databases. It is intended to identify strong rules discovered in databases using some measures of interestingness.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aim of association rule is frequent/interesting patterns, associations, correlations or causal structure among sets of item or elements in the database.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commonly used for the determination of hidden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patterns and relationships between the variables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in datasets and the dependencies among these variables.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10AAF-C663-B443-B522-BC25BD49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5" t="10354" r="12931"/>
          <a:stretch/>
        </p:blipFill>
        <p:spPr>
          <a:xfrm>
            <a:off x="6229350" y="3089953"/>
            <a:ext cx="5429839" cy="30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9478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Association Rule</a:t>
            </a:r>
            <a:endParaRPr lang="en-NG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3815D-C0EE-C344-8DF6-B33DA2C87920}"/>
              </a:ext>
            </a:extLst>
          </p:cNvPr>
          <p:cNvSpPr txBox="1"/>
          <p:nvPr/>
        </p:nvSpPr>
        <p:spPr>
          <a:xfrm>
            <a:off x="266700" y="1126274"/>
            <a:ext cx="1181241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Measure of interest are: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Support: the occurring frequency of the rule, both transaction that contain both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Confidence: the strength of the association, measure of how item in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appear in transaction that contain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Lift: </a:t>
            </a:r>
            <a:r>
              <a:rPr lang="en-US" dirty="0"/>
              <a:t>is a measure of importance of a rule. </a:t>
            </a:r>
          </a:p>
          <a:p>
            <a:pPr marL="171450" indent="-171450" fontAlgn="base">
              <a:buFont typeface="Wingdings" pitchFamily="2" charset="2"/>
              <a:buChar char="Ø"/>
            </a:pPr>
            <a:r>
              <a:rPr lang="en-US" dirty="0"/>
              <a:t>     A lift value greater than 1 indicates that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dirty="0"/>
              <a:t> and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dirty="0"/>
              <a:t> appear more often together than expected.</a:t>
            </a:r>
          </a:p>
          <a:p>
            <a:pPr marL="171450" indent="-171450" fontAlgn="base">
              <a:buFont typeface="Wingdings" pitchFamily="2" charset="2"/>
              <a:buChar char="Ø"/>
            </a:pPr>
            <a:r>
              <a:rPr lang="en-US" dirty="0"/>
              <a:t>     A lift smaller than 1 indicates that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dirty="0"/>
              <a:t> and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dirty="0"/>
              <a:t> appear less often together than expected.</a:t>
            </a:r>
          </a:p>
          <a:p>
            <a:pPr marL="171450" indent="-171450" fontAlgn="base">
              <a:buFont typeface="Wingdings" pitchFamily="2" charset="2"/>
              <a:buChar char="Ø"/>
            </a:pPr>
            <a:r>
              <a:rPr lang="en-US" dirty="0"/>
              <a:t>     A lift value near 1 indicates that the rule body and the rule head appear almost as often together as expected.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C8F23FE-418F-404F-8297-0018CF72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05" y="2006381"/>
            <a:ext cx="2171574" cy="624279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9AFA022-0E29-C442-9845-593EB444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05" y="3249475"/>
            <a:ext cx="2171574" cy="62428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D16DA10-86B2-7445-A001-4CE1D28C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05" y="5713227"/>
            <a:ext cx="2171574" cy="6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6" name="Picture 5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B173B302-71B1-5E49-95DA-5E4A03955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6966" r="60170" b="2665"/>
          <a:stretch/>
        </p:blipFill>
        <p:spPr>
          <a:xfrm>
            <a:off x="3236702" y="898965"/>
            <a:ext cx="2315210" cy="1941121"/>
          </a:xfrm>
          <a:prstGeom prst="rect">
            <a:avLst/>
          </a:prstGeom>
        </p:spPr>
      </p:pic>
      <p:pic>
        <p:nvPicPr>
          <p:cNvPr id="11" name="Picture 10" descr="A picture containing text, calculator, clipart&#10;&#10;Description automatically generated">
            <a:extLst>
              <a:ext uri="{FF2B5EF4-FFF2-40B4-BE49-F238E27FC236}">
                <a16:creationId xmlns:a16="http://schemas.microsoft.com/office/drawing/2014/main" id="{2F60D528-4CBA-5A45-9563-01A650570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" t="3114" r="3644" b="6477"/>
          <a:stretch/>
        </p:blipFill>
        <p:spPr>
          <a:xfrm>
            <a:off x="6538250" y="959409"/>
            <a:ext cx="2176245" cy="1754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37DE12-CA0C-2D46-8D58-950C1DAD0E9A}"/>
              </a:ext>
            </a:extLst>
          </p:cNvPr>
          <p:cNvSpPr txBox="1"/>
          <p:nvPr/>
        </p:nvSpPr>
        <p:spPr>
          <a:xfrm>
            <a:off x="3456389" y="2842177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Transaction is like a cart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141B5-4A5E-9D4F-A622-A7F6A84E1838}"/>
              </a:ext>
            </a:extLst>
          </p:cNvPr>
          <p:cNvSpPr txBox="1"/>
          <p:nvPr/>
        </p:nvSpPr>
        <p:spPr>
          <a:xfrm>
            <a:off x="6311455" y="2864722"/>
            <a:ext cx="282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Transaction 1 to 5 with Item-set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4E5DAA32-7D00-164D-BD6D-69C407B47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" t="6029" r="1608" b="6199"/>
          <a:stretch/>
        </p:blipFill>
        <p:spPr>
          <a:xfrm>
            <a:off x="5320436" y="3953149"/>
            <a:ext cx="5072707" cy="2010294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093C2D16-5AF3-5F47-8367-437E6660F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456"/>
          <a:stretch/>
        </p:blipFill>
        <p:spPr>
          <a:xfrm>
            <a:off x="2608495" y="4500876"/>
            <a:ext cx="1695788" cy="12528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51B669-A6D4-7E43-BFA3-1505F37E87CB}"/>
              </a:ext>
            </a:extLst>
          </p:cNvPr>
          <p:cNvSpPr txBox="1"/>
          <p:nvPr/>
        </p:nvSpPr>
        <p:spPr>
          <a:xfrm>
            <a:off x="3135628" y="5771554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5E755-2461-D443-9F00-F4D057D9CA2A}"/>
              </a:ext>
            </a:extLst>
          </p:cNvPr>
          <p:cNvSpPr txBox="1"/>
          <p:nvPr/>
        </p:nvSpPr>
        <p:spPr>
          <a:xfrm>
            <a:off x="5414811" y="6089583"/>
            <a:ext cx="507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Measures of interest are calculated using the rules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B136373B-3168-EA40-979C-A4798D780A11}"/>
              </a:ext>
            </a:extLst>
          </p:cNvPr>
          <p:cNvSpPr/>
          <p:nvPr/>
        </p:nvSpPr>
        <p:spPr>
          <a:xfrm>
            <a:off x="5656536" y="1869526"/>
            <a:ext cx="654919" cy="1143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B1699AE7-C6FC-3F4A-B136-35289581A1DF}"/>
              </a:ext>
            </a:extLst>
          </p:cNvPr>
          <p:cNvSpPr/>
          <p:nvPr/>
        </p:nvSpPr>
        <p:spPr>
          <a:xfrm>
            <a:off x="4484900" y="5061914"/>
            <a:ext cx="654919" cy="1143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286F12-F830-E94D-BE59-A001B69E2625}"/>
              </a:ext>
            </a:extLst>
          </p:cNvPr>
          <p:cNvSpPr txBox="1"/>
          <p:nvPr/>
        </p:nvSpPr>
        <p:spPr>
          <a:xfrm>
            <a:off x="137681" y="447628"/>
            <a:ext cx="1174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transaction is like a cart, this indicate the item bought by each customer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69F96F-5F8A-CE46-A93B-202C15C66675}"/>
              </a:ext>
            </a:extLst>
          </p:cNvPr>
          <p:cNvSpPr txBox="1"/>
          <p:nvPr/>
        </p:nvSpPr>
        <p:spPr>
          <a:xfrm>
            <a:off x="137680" y="3269540"/>
            <a:ext cx="1190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Rules are build by associating with item are bought with each other and we calculate the confidence, support and lift using the formula provided above</a:t>
            </a:r>
          </a:p>
        </p:txBody>
      </p:sp>
    </p:spTree>
    <p:extLst>
      <p:ext uri="{BB962C8B-B14F-4D97-AF65-F5344CB8AC3E}">
        <p14:creationId xmlns:p14="http://schemas.microsoft.com/office/powerpoint/2010/main" val="38630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2" grpId="0"/>
      <p:bldP spid="23" grpId="0"/>
      <p:bldP spid="29" grpId="0" animBg="1"/>
      <p:bldP spid="30" grpId="0" animBg="1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7395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Algorithm</a:t>
            </a:r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119270" y="845700"/>
            <a:ext cx="11788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Algorithm employs an iterative approach known as a level wise search where k-itemset are used to explore (k+1) itemset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/>
            <a:r>
              <a:rPr lang="en-US" dirty="0"/>
              <a:t>minimum support count is 2</a:t>
            </a:r>
            <a:br>
              <a:rPr lang="en-US" dirty="0"/>
            </a:br>
            <a:r>
              <a:rPr lang="en-US" dirty="0"/>
              <a:t>minimum confidence is 60%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6AC7465-156B-1A4A-9D84-9A6C98A1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9678"/>
              </p:ext>
            </p:extLst>
          </p:nvPr>
        </p:nvGraphicFramePr>
        <p:xfrm>
          <a:off x="972351" y="2560069"/>
          <a:ext cx="14097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7479">
                  <a:extLst>
                    <a:ext uri="{9D8B030D-6E8A-4147-A177-3AD203B41FA5}">
                      <a16:colId xmlns:a16="http://schemas.microsoft.com/office/drawing/2014/main" val="3662790277"/>
                    </a:ext>
                  </a:extLst>
                </a:gridCol>
                <a:gridCol w="932221">
                  <a:extLst>
                    <a:ext uri="{9D8B030D-6E8A-4147-A177-3AD203B41FA5}">
                      <a16:colId xmlns:a16="http://schemas.microsoft.com/office/drawing/2014/main" val="57410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6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I1,I2,I5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8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I2,I4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13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I2,I3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4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I1,I2,I4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9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7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I2,I3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45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8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I1,I2,I3,I5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80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I1,I2,I3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9046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631B1C9-58C4-004F-873E-9F36DC56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606708"/>
              </p:ext>
            </p:extLst>
          </p:nvPr>
        </p:nvGraphicFramePr>
        <p:xfrm>
          <a:off x="2801151" y="3283374"/>
          <a:ext cx="174815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354651173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526226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itemset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Sup_count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2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9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70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6253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B8F88D4D-7B25-374F-9E45-4A7E2A8EF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46554"/>
              </p:ext>
            </p:extLst>
          </p:nvPr>
        </p:nvGraphicFramePr>
        <p:xfrm>
          <a:off x="4968406" y="2323028"/>
          <a:ext cx="18415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3662790277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57410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6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I1,I2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8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I1,I3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13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I1,I4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4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I1,I5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9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I2,I3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7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I2,I4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45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I2,I5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8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I3,I4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80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I3,I5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90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I4,I5,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87901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0151FD57-974A-C046-992B-3D8D38BFA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69243"/>
              </p:ext>
            </p:extLst>
          </p:nvPr>
        </p:nvGraphicFramePr>
        <p:xfrm>
          <a:off x="7277901" y="3097954"/>
          <a:ext cx="18415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354651173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526226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itemset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Sup_count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I1,I2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2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I1,I3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I1,I5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9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I2,I3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70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I2,I4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I2,I5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64709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2ECA1D97-F30B-3B45-A184-DF150B44C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388600"/>
              </p:ext>
            </p:extLst>
          </p:nvPr>
        </p:nvGraphicFramePr>
        <p:xfrm>
          <a:off x="9587396" y="3521062"/>
          <a:ext cx="2032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465117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26226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/>
                        <a:t>itemset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Sup_count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I1,I2,I3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2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I1,I2,I5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2717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FCB1B7-766F-1146-BC6E-3D94E569F33A}"/>
              </a:ext>
            </a:extLst>
          </p:cNvPr>
          <p:cNvCxnSpPr/>
          <p:nvPr/>
        </p:nvCxnSpPr>
        <p:spPr>
          <a:xfrm>
            <a:off x="2526196" y="4016968"/>
            <a:ext cx="147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400E37-CA3B-3A4E-A959-FA8E7C25756E}"/>
              </a:ext>
            </a:extLst>
          </p:cNvPr>
          <p:cNvCxnSpPr/>
          <p:nvPr/>
        </p:nvCxnSpPr>
        <p:spPr>
          <a:xfrm>
            <a:off x="4672496" y="4016968"/>
            <a:ext cx="147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1940A5-82CE-F04E-BC79-9FE8BD5D3BFD}"/>
              </a:ext>
            </a:extLst>
          </p:cNvPr>
          <p:cNvCxnSpPr/>
          <p:nvPr/>
        </p:nvCxnSpPr>
        <p:spPr>
          <a:xfrm>
            <a:off x="6958496" y="4083867"/>
            <a:ext cx="147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B73261-071E-4547-B3A6-0A257826FCCA}"/>
              </a:ext>
            </a:extLst>
          </p:cNvPr>
          <p:cNvCxnSpPr/>
          <p:nvPr/>
        </p:nvCxnSpPr>
        <p:spPr>
          <a:xfrm>
            <a:off x="9257196" y="4096567"/>
            <a:ext cx="147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FCD835-4B50-1349-B0B8-DBE912BF90AA}"/>
              </a:ext>
            </a:extLst>
          </p:cNvPr>
          <p:cNvSpPr txBox="1"/>
          <p:nvPr/>
        </p:nvSpPr>
        <p:spPr>
          <a:xfrm>
            <a:off x="1421296" y="6290883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2506-CE79-0C47-80C2-0E9227F0D88F}"/>
              </a:ext>
            </a:extLst>
          </p:cNvPr>
          <p:cNvSpPr txBox="1"/>
          <p:nvPr/>
        </p:nvSpPr>
        <p:spPr>
          <a:xfrm>
            <a:off x="3402534" y="55487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A0C4C-7414-494F-83C5-66004273652F}"/>
              </a:ext>
            </a:extLst>
          </p:cNvPr>
          <p:cNvSpPr txBox="1"/>
          <p:nvPr/>
        </p:nvSpPr>
        <p:spPr>
          <a:xfrm>
            <a:off x="5690075" y="6433665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E337F-409D-474C-A854-23CEA69E5164}"/>
              </a:ext>
            </a:extLst>
          </p:cNvPr>
          <p:cNvSpPr txBox="1"/>
          <p:nvPr/>
        </p:nvSpPr>
        <p:spPr>
          <a:xfrm>
            <a:off x="8017988" y="579998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73B01-53A5-2445-9E94-772734D5E8A4}"/>
              </a:ext>
            </a:extLst>
          </p:cNvPr>
          <p:cNvSpPr txBox="1"/>
          <p:nvPr/>
        </p:nvSpPr>
        <p:spPr>
          <a:xfrm>
            <a:off x="10418890" y="4766013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K3</a:t>
            </a:r>
          </a:p>
        </p:txBody>
      </p:sp>
    </p:spTree>
    <p:extLst>
      <p:ext uri="{BB962C8B-B14F-4D97-AF65-F5344CB8AC3E}">
        <p14:creationId xmlns:p14="http://schemas.microsoft.com/office/powerpoint/2010/main" val="15242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7395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Algorithm</a:t>
            </a:r>
            <a:endParaRPr lang="en-N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060CB-BAE6-7344-8E35-7E9A384DF9C2}"/>
              </a:ext>
            </a:extLst>
          </p:cNvPr>
          <p:cNvSpPr txBox="1"/>
          <p:nvPr/>
        </p:nvSpPr>
        <p:spPr>
          <a:xfrm>
            <a:off x="165029" y="932075"/>
            <a:ext cx="11861942" cy="544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Rule can be calculated as: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So if minimum confidence is 50%, then first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rules </a:t>
            </a:r>
            <a:r>
              <a:rPr lang="en-US" dirty="0"/>
              <a:t>can be considered as strong association rules.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Limitation: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Time required to hold a vast number of candidate sets with much frequent itemset.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Memory capacity is limited with large number of transactions.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Adaptive nature of the algorithm.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9F15BA-DD9E-764F-AE49-8AAE3EC3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43158"/>
            <a:ext cx="6997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80352" y="207963"/>
            <a:ext cx="1183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of its application in Civil Engineering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01AEAE-FC3B-9D42-BD6B-8006D8336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0" b="57770"/>
          <a:stretch/>
        </p:blipFill>
        <p:spPr>
          <a:xfrm>
            <a:off x="7484539" y="780143"/>
            <a:ext cx="4627109" cy="4668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B2D32-8A06-1D43-B68A-FC34D5A2F3C2}"/>
              </a:ext>
            </a:extLst>
          </p:cNvPr>
          <p:cNvSpPr/>
          <p:nvPr/>
        </p:nvSpPr>
        <p:spPr>
          <a:xfrm>
            <a:off x="7630626" y="5448619"/>
            <a:ext cx="4334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Research on </a:t>
            </a:r>
            <a:r>
              <a:rPr lang="en-US" sz="1200" b="1" dirty="0"/>
              <a:t>AN ASSOCIATION RULE MINING MODEL FOR THE ASSESSMENT OF THE CORRELATIONS BETWEEN THE ATTRIBUTES OF SEVERE ACCIDENTS 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ED997057-3A4E-7A42-8C01-1F95A2C3A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79"/>
          <a:stretch/>
        </p:blipFill>
        <p:spPr>
          <a:xfrm>
            <a:off x="80352" y="780143"/>
            <a:ext cx="3474317" cy="549204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AC5913-FFEC-B249-AB82-6F48F01EB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66" y="765313"/>
            <a:ext cx="3474317" cy="56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E5B5D1-4485-4E9E-8E86-7DEDB4B021B8}"/>
              </a:ext>
            </a:extLst>
          </p:cNvPr>
          <p:cNvSpPr/>
          <p:nvPr/>
        </p:nvSpPr>
        <p:spPr>
          <a:xfrm>
            <a:off x="0" y="666713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EFAC9-B35A-4644-A385-37CF9E60F9C2}"/>
              </a:ext>
            </a:extLst>
          </p:cNvPr>
          <p:cNvSpPr/>
          <p:nvPr/>
        </p:nvSpPr>
        <p:spPr>
          <a:xfrm>
            <a:off x="0" y="0"/>
            <a:ext cx="12192000" cy="1908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7868B-2629-9142-B9DB-FC21E28CF622}"/>
              </a:ext>
            </a:extLst>
          </p:cNvPr>
          <p:cNvSpPr/>
          <p:nvPr/>
        </p:nvSpPr>
        <p:spPr>
          <a:xfrm>
            <a:off x="130098" y="216481"/>
            <a:ext cx="11924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Civil Engineering Application to determine the major cause of Road Accident from road Data in Arizona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40358-6B91-D746-8558-7DF59EE040A4}"/>
              </a:ext>
            </a:extLst>
          </p:cNvPr>
          <p:cNvSpPr/>
          <p:nvPr/>
        </p:nvSpPr>
        <p:spPr>
          <a:xfrm>
            <a:off x="130098" y="757820"/>
            <a:ext cx="1182400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following step are involve;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Load the data set into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Install and load the following library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Use </a:t>
            </a:r>
            <a:r>
              <a:rPr lang="en-US" dirty="0" err="1"/>
              <a:t>Apriori</a:t>
            </a:r>
            <a:r>
              <a:rPr lang="en-US" dirty="0"/>
              <a:t> to calculate the number of. Rules. </a:t>
            </a:r>
          </a:p>
          <a:p>
            <a:r>
              <a:rPr lang="en-US" dirty="0"/>
              <a:t>      Condition set while using </a:t>
            </a:r>
            <a:r>
              <a:rPr lang="en-US" dirty="0" err="1"/>
              <a:t>apriori</a:t>
            </a:r>
            <a:r>
              <a:rPr lang="en-US" dirty="0"/>
              <a:t> are: </a:t>
            </a:r>
          </a:p>
          <a:p>
            <a:r>
              <a:rPr lang="en-US" dirty="0"/>
              <a:t>	</a:t>
            </a:r>
            <a:r>
              <a:rPr lang="en-US" dirty="0" err="1"/>
              <a:t>minlen</a:t>
            </a:r>
            <a:r>
              <a:rPr lang="en-US" dirty="0"/>
              <a:t>=2, </a:t>
            </a:r>
            <a:r>
              <a:rPr lang="en-US" dirty="0" err="1"/>
              <a:t>maxlen</a:t>
            </a:r>
            <a:r>
              <a:rPr lang="en-US" dirty="0"/>
              <a:t>=3, Support=0.7, coefficient=0.8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C31B9-FB43-FF40-8D08-13D739E7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2" y="1507079"/>
            <a:ext cx="7658976" cy="6731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659E745-78A4-8147-B154-35EACFD9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2" y="2925075"/>
            <a:ext cx="2204107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61874-F967-5240-973A-59A2BE50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2" y="5221620"/>
            <a:ext cx="8267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094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21864</TotalTime>
  <Words>891</Words>
  <Application>Microsoft Macintosh PowerPoint</Application>
  <PresentationFormat>Widescreen</PresentationFormat>
  <Paragraphs>200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Grandview</vt:lpstr>
      <vt:lpstr>Times New Roman</vt:lpstr>
      <vt:lpstr>Wingdings</vt:lpstr>
      <vt:lpstr>CosineVTI</vt:lpstr>
      <vt:lpstr>Association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Kehinde Abdulsalam Elelu</dc:creator>
  <cp:lastModifiedBy>Kehinde Abdulsalam Elelu</cp:lastModifiedBy>
  <cp:revision>9</cp:revision>
  <dcterms:created xsi:type="dcterms:W3CDTF">2021-11-20T18:28:54Z</dcterms:created>
  <dcterms:modified xsi:type="dcterms:W3CDTF">2021-12-06T21:04:42Z</dcterms:modified>
</cp:coreProperties>
</file>